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المنطق الرياضي </a:t>
            </a:r>
            <a:r>
              <a:rPr lang="ar-IQ" b="1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ar-IQ" dirty="0" smtClean="0"/>
              <a:t>المحاضرة الثالثة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/>
              <a:t>وهنا قد يكون هذا الحكم صحيحاً في حقبة القرن العشرين، ولاسيما بدايته على وجه الخصوص، فلم تتكون للمنطق الرياضي في تلك الفترة قواعد رصينة، بخلاف  </a:t>
            </a:r>
            <a:r>
              <a:rPr lang="ar-IQ" b="1" dirty="0" err="1" smtClean="0"/>
              <a:t>ماحدث</a:t>
            </a:r>
            <a:r>
              <a:rPr lang="ar-IQ" b="1" dirty="0" smtClean="0"/>
              <a:t> في فترة التسعينيات من القرن المنصرم الى ما نحن </a:t>
            </a:r>
            <a:r>
              <a:rPr lang="ar-IQ" b="1" dirty="0" err="1" smtClean="0"/>
              <a:t>عليه.</a:t>
            </a:r>
            <a:r>
              <a:rPr lang="ar-IQ" b="1" dirty="0" smtClean="0"/>
              <a:t> فقد حدثت انقلابات علمية كبيرة وثورات، ناهيك عن مساعدة المنطق الرياضي على تطوير اللغات الصناعية ومجال الذكاء </a:t>
            </a:r>
            <a:r>
              <a:rPr lang="ar-IQ" b="1" dirty="0" err="1" smtClean="0"/>
              <a:t>الصناعي (</a:t>
            </a:r>
            <a:r>
              <a:rPr lang="en-US" b="1" dirty="0" smtClean="0"/>
              <a:t>Artificial intelligence </a:t>
            </a:r>
            <a:r>
              <a:rPr lang="ar-IQ" b="1" dirty="0" smtClean="0"/>
              <a:t>الى وجود تطابق بين الرياضيات والمنطق الرياضي من ناحية تناولهما للمنهج نفسه، فالمنطق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b="1" dirty="0" smtClean="0"/>
              <a:t>الرياضي يستعمل المنهج </a:t>
            </a:r>
            <a:r>
              <a:rPr lang="ar-IQ" b="1" dirty="0" err="1" smtClean="0"/>
              <a:t>الاكسيوماتي</a:t>
            </a:r>
            <a:r>
              <a:rPr lang="ar-IQ" b="1" dirty="0" smtClean="0"/>
              <a:t>، الذي هو احد فروع الرياضيات، ومنها تبدأ الرياضيات بتعريف المصطلحات غير المعرفة</a:t>
            </a:r>
            <a:endParaRPr lang="ar-IQ" dirty="0" smtClean="0"/>
          </a:p>
          <a:p>
            <a:r>
              <a:rPr lang="ar-IQ" b="1" dirty="0" err="1" smtClean="0"/>
              <a:t>(</a:t>
            </a:r>
            <a:r>
              <a:rPr lang="en-US" b="1" dirty="0" smtClean="0"/>
              <a:t>Undefined Terms</a:t>
            </a:r>
            <a:r>
              <a:rPr lang="ar-IQ" b="1" dirty="0" smtClean="0"/>
              <a:t>) وهذه بدورها تؤسس </a:t>
            </a:r>
            <a:r>
              <a:rPr lang="ar-IQ" b="1" dirty="0" err="1" smtClean="0"/>
              <a:t>للفرضيات.</a:t>
            </a:r>
            <a:r>
              <a:rPr lang="ar-IQ" b="1" dirty="0" smtClean="0"/>
              <a:t> والمصادرات, وحتى </a:t>
            </a:r>
            <a:r>
              <a:rPr lang="ar-IQ" b="1" dirty="0" err="1" smtClean="0"/>
              <a:t>المسلمات (</a:t>
            </a:r>
            <a:r>
              <a:rPr lang="en-US" b="1" dirty="0" smtClean="0"/>
              <a:t>axioms</a:t>
            </a:r>
            <a:r>
              <a:rPr lang="ar-IQ" b="1" dirty="0" smtClean="0"/>
              <a:t>), ففي المنهج السابق تقسم المسلمات على قسمين: مسلمات </a:t>
            </a:r>
            <a:r>
              <a:rPr lang="ar-IQ" b="1" dirty="0" err="1" smtClean="0"/>
              <a:t>لاتحتاج</a:t>
            </a:r>
            <a:r>
              <a:rPr lang="ar-IQ" b="1" dirty="0" smtClean="0"/>
              <a:t> الى </a:t>
            </a:r>
            <a:r>
              <a:rPr lang="ar-IQ" b="1" dirty="0" err="1" smtClean="0"/>
              <a:t>برهنة (</a:t>
            </a:r>
            <a:r>
              <a:rPr lang="en-US" b="1" dirty="0" smtClean="0"/>
              <a:t>axioms</a:t>
            </a:r>
            <a:r>
              <a:rPr lang="ar-IQ" b="1" dirty="0" smtClean="0"/>
              <a:t>) ومسلمات تحتاج الى برهنة </a:t>
            </a:r>
            <a:r>
              <a:rPr lang="ar-IQ" b="1" dirty="0" err="1" smtClean="0"/>
              <a:t>وهي (</a:t>
            </a:r>
            <a:r>
              <a:rPr lang="en-US" b="1" dirty="0" smtClean="0"/>
              <a:t>POSTULATES</a:t>
            </a:r>
            <a:r>
              <a:rPr lang="ar-IQ" b="1" dirty="0" err="1" smtClean="0"/>
              <a:t>)</a:t>
            </a:r>
            <a:endParaRPr lang="en-US" dirty="0" smtClean="0"/>
          </a:p>
          <a:p>
            <a:endParaRPr lang="ar-IQ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إنَّ </a:t>
            </a:r>
            <a:r>
              <a:rPr lang="ar-IQ" b="1" dirty="0" err="1" smtClean="0"/>
              <a:t>مصطلح (</a:t>
            </a:r>
            <a:r>
              <a:rPr lang="en-US" b="1" dirty="0" smtClean="0"/>
              <a:t>logistics</a:t>
            </a:r>
            <a:r>
              <a:rPr lang="ar-IQ" b="1" dirty="0" err="1" smtClean="0"/>
              <a:t>)( </a:t>
            </a:r>
            <a:r>
              <a:rPr lang="ar-IQ" b="1" dirty="0" smtClean="0"/>
              <a:t>) ليس </a:t>
            </a:r>
            <a:r>
              <a:rPr lang="ar-IQ" b="1" dirty="0" smtClean="0"/>
              <a:t>غريبا عند الرياضيين فهو يعني الحساب عند القدماء، وبصورة ادق يعني تلك الجداول ذات النفع المادي التي </a:t>
            </a:r>
            <a:r>
              <a:rPr lang="ar-IQ" b="1" dirty="0" err="1" smtClean="0"/>
              <a:t>يتداولها</a:t>
            </a:r>
            <a:r>
              <a:rPr lang="ar-IQ" b="1" dirty="0" smtClean="0"/>
              <a:t> المساحون والحاسبون قديما ليجدوا فيها نتائج العمليات الحسابية المختلفة جاهزة ومعدة دون </a:t>
            </a:r>
            <a:r>
              <a:rPr lang="ar-IQ" b="1" dirty="0" err="1" smtClean="0"/>
              <a:t>تكبدالمشقة</a:t>
            </a:r>
            <a:r>
              <a:rPr lang="ar-IQ" b="1" dirty="0" smtClean="0"/>
              <a:t> في </a:t>
            </a:r>
            <a:r>
              <a:rPr lang="ar-IQ" b="1" dirty="0" err="1" smtClean="0"/>
              <a:t>أجرائها </a:t>
            </a:r>
            <a:r>
              <a:rPr lang="ar-IQ" b="1" dirty="0" smtClean="0"/>
              <a:t>(كجدول </a:t>
            </a:r>
            <a:r>
              <a:rPr lang="ar-IQ" b="1" dirty="0" err="1" smtClean="0"/>
              <a:t>اللوغارتمات).</a:t>
            </a:r>
            <a:endParaRPr lang="en-US" dirty="0" smtClean="0"/>
          </a:p>
          <a:p>
            <a:r>
              <a:rPr lang="ar-IQ" b="1" dirty="0" smtClean="0"/>
              <a:t> ومما تقدم عدَّ المنطق الرياضي فرعاً من فروع الرياضيات، وبالتحديد الرياضيات </a:t>
            </a:r>
            <a:r>
              <a:rPr lang="ar-IQ" b="1" dirty="0" err="1" smtClean="0"/>
              <a:t>المحضة (</a:t>
            </a:r>
            <a:r>
              <a:rPr lang="en-US" b="1" dirty="0" smtClean="0"/>
              <a:t>pure mathematics</a:t>
            </a:r>
            <a:r>
              <a:rPr lang="ar-IQ" b="1" dirty="0" smtClean="0"/>
              <a:t>)، أو يطلق عند بعض </a:t>
            </a:r>
            <a:r>
              <a:rPr lang="ar-IQ" b="1" dirty="0" err="1" smtClean="0"/>
              <a:t>الباحثين (</a:t>
            </a:r>
            <a:r>
              <a:rPr lang="en-US" b="1" dirty="0" err="1" smtClean="0"/>
              <a:t>metalogic</a:t>
            </a:r>
            <a:r>
              <a:rPr lang="ar-IQ" b="1" dirty="0" smtClean="0"/>
              <a:t>)، وهذا المصطلح الاخير ذُكر في كتب  ديفيد </a:t>
            </a:r>
            <a:r>
              <a:rPr lang="ar-IQ" b="1" dirty="0" err="1" smtClean="0"/>
              <a:t>هلبرت</a:t>
            </a:r>
            <a:r>
              <a:rPr lang="ar-IQ" b="1" dirty="0" smtClean="0"/>
              <a:t>,وهي دراسة لما بعد نظرية المنطق، فبينما يُدرس المنطق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إنَّ </a:t>
            </a:r>
            <a:r>
              <a:rPr lang="ar-IQ" b="1" dirty="0" err="1" smtClean="0"/>
              <a:t>مصطلح (</a:t>
            </a:r>
            <a:r>
              <a:rPr lang="en-US" b="1" dirty="0" smtClean="0"/>
              <a:t>logistics</a:t>
            </a:r>
            <a:r>
              <a:rPr lang="ar-IQ" b="1" dirty="0" err="1" smtClean="0"/>
              <a:t>)( </a:t>
            </a:r>
            <a:r>
              <a:rPr lang="ar-IQ" b="1" dirty="0" smtClean="0"/>
              <a:t>) ليس غريبا عند الرياضيين فهو يعني الحساب عند القدماء، وبصورة ادق يعني تلك الجداول ذات النفع المادي التي </a:t>
            </a:r>
            <a:r>
              <a:rPr lang="ar-IQ" b="1" dirty="0" err="1" smtClean="0"/>
              <a:t>يتداولها</a:t>
            </a:r>
            <a:r>
              <a:rPr lang="ar-IQ" b="1" dirty="0" smtClean="0"/>
              <a:t> المساحون والحاسبون قديما ليجدوا فيها نتائج العمليات الحسابية المختلفة جاهزة ومعدة دون </a:t>
            </a:r>
            <a:r>
              <a:rPr lang="ar-IQ" b="1" dirty="0" err="1" smtClean="0"/>
              <a:t>تكبدالمشقة</a:t>
            </a:r>
            <a:r>
              <a:rPr lang="ar-IQ" b="1" dirty="0" smtClean="0"/>
              <a:t> في </a:t>
            </a:r>
            <a:r>
              <a:rPr lang="ar-IQ" b="1" dirty="0" err="1" smtClean="0"/>
              <a:t>أجرائها </a:t>
            </a:r>
            <a:r>
              <a:rPr lang="ar-IQ" b="1" dirty="0" smtClean="0"/>
              <a:t>(كجدول </a:t>
            </a:r>
            <a:r>
              <a:rPr lang="ar-IQ" b="1" dirty="0" err="1" smtClean="0"/>
              <a:t>اللوغارتمات).</a:t>
            </a:r>
            <a:endParaRPr lang="en-US" dirty="0" smtClean="0"/>
          </a:p>
          <a:p>
            <a:r>
              <a:rPr lang="ar-IQ" b="1" dirty="0" smtClean="0"/>
              <a:t> ومما تقدم عدَّ المنطق الرياضي فرعاً من فروع الرياضيات، وبالتحديد الرياضيات </a:t>
            </a:r>
            <a:r>
              <a:rPr lang="ar-IQ" b="1" dirty="0" err="1" smtClean="0"/>
              <a:t>المحضة (</a:t>
            </a:r>
            <a:r>
              <a:rPr lang="en-US" b="1" dirty="0" smtClean="0"/>
              <a:t>pure mathematics</a:t>
            </a:r>
            <a:r>
              <a:rPr lang="ar-IQ" b="1" dirty="0" smtClean="0"/>
              <a:t>)، أو يطلق عند بعض </a:t>
            </a:r>
            <a:r>
              <a:rPr lang="ar-IQ" b="1" dirty="0" err="1" smtClean="0"/>
              <a:t>الباحثين (</a:t>
            </a:r>
            <a:r>
              <a:rPr lang="en-US" b="1" dirty="0" err="1" smtClean="0"/>
              <a:t>metalogic</a:t>
            </a:r>
            <a:r>
              <a:rPr lang="ar-IQ" b="1" dirty="0" smtClean="0"/>
              <a:t>)، وهذا المصطلح الاخير ذُكر في كتب  ديفيد </a:t>
            </a:r>
            <a:r>
              <a:rPr lang="ar-IQ" b="1" dirty="0" err="1" smtClean="0"/>
              <a:t>هلبرت</a:t>
            </a:r>
            <a:r>
              <a:rPr lang="ar-IQ" b="1" dirty="0" smtClean="0"/>
              <a:t>,وهي دراسة لما بعد نظرية المنطق، فبينما يُدرس المنطق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smtClean="0"/>
              <a:t>المنطق الرياضي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السلوك أو الطريقة التي يبني </a:t>
            </a:r>
            <a:r>
              <a:rPr lang="ar-IQ" b="1" dirty="0" err="1" smtClean="0"/>
              <a:t>بها</a:t>
            </a:r>
            <a:r>
              <a:rPr lang="ar-IQ" b="1" dirty="0" smtClean="0"/>
              <a:t> النظام المنطقي للصدق وللقضايا </a:t>
            </a:r>
            <a:r>
              <a:rPr lang="ar-IQ" b="1" dirty="0" err="1" smtClean="0"/>
              <a:t>واشتقاقاتها</a:t>
            </a:r>
            <a:r>
              <a:rPr lang="ar-IQ" b="1" dirty="0" smtClean="0"/>
              <a:t> </a:t>
            </a:r>
            <a:r>
              <a:rPr lang="ar-IQ" b="1" dirty="0" err="1" smtClean="0"/>
              <a:t>بأستعماله</a:t>
            </a:r>
            <a:r>
              <a:rPr lang="ar-IQ" b="1" dirty="0" smtClean="0"/>
              <a:t> للنظام المنطقي، تَدْرس نظرية </a:t>
            </a:r>
            <a:r>
              <a:rPr lang="ar-IQ" b="1" dirty="0" err="1" smtClean="0"/>
              <a:t>مابعد</a:t>
            </a:r>
            <a:r>
              <a:rPr lang="ar-IQ" b="1" dirty="0" smtClean="0"/>
              <a:t> المنطق خصائص هذا النظام ونوعه.</a:t>
            </a:r>
            <a:endParaRPr lang="en-US" dirty="0" smtClean="0"/>
          </a:p>
          <a:p>
            <a:r>
              <a:rPr lang="ar-IQ" b="1" dirty="0" smtClean="0"/>
              <a:t> أما الرياضيات المحضة فهي العلم الذي يدرس المفاهيم المجردة الكلية وتسمى احيانا بالرياضيات </a:t>
            </a:r>
            <a:r>
              <a:rPr lang="ar-IQ" b="1" dirty="0" err="1" smtClean="0"/>
              <a:t>التأملية (</a:t>
            </a:r>
            <a:r>
              <a:rPr lang="en-US" b="1" dirty="0" smtClean="0"/>
              <a:t>speculative mathematics</a:t>
            </a:r>
            <a:r>
              <a:rPr lang="ar-IQ" b="1" dirty="0" smtClean="0"/>
              <a:t>)، وقد عدّت هذه </a:t>
            </a:r>
            <a:r>
              <a:rPr lang="ar-IQ" b="1" dirty="0" err="1" smtClean="0"/>
              <a:t>الدراسة </a:t>
            </a:r>
            <a:r>
              <a:rPr lang="ar-IQ" b="1" dirty="0" smtClean="0"/>
              <a:t>(المنطق الرياضي)أحد فروع الرياضيات من القرن الثامن عشر.</a:t>
            </a:r>
            <a:endParaRPr lang="en-US" dirty="0" smtClean="0"/>
          </a:p>
          <a:p>
            <a:r>
              <a:rPr lang="ar-IQ" b="1" dirty="0" smtClean="0"/>
              <a:t>فضلاً عما تقدم يُعد المنطق الرياضي كما سنرى قريباً أيضاً من علم </a:t>
            </a:r>
            <a:r>
              <a:rPr lang="ar-IQ" b="1" dirty="0" err="1" smtClean="0"/>
              <a:t>الحاسوب (</a:t>
            </a:r>
            <a:r>
              <a:rPr lang="en-US" b="1" dirty="0" smtClean="0"/>
              <a:t>computer science</a:t>
            </a:r>
            <a:r>
              <a:rPr lang="ar-IQ" b="1" dirty="0" smtClean="0"/>
              <a:t>)، على أساس اعتماد علم الحاسوب على البناء المنطقي في بناء برامجه، وأيضاً في مكوناته </a:t>
            </a:r>
            <a:r>
              <a:rPr lang="ar-IQ" b="1" dirty="0" err="1" smtClean="0"/>
              <a:t>المادية.</a:t>
            </a:r>
            <a:r>
              <a:rPr lang="ar-IQ" b="1" dirty="0" smtClean="0"/>
              <a:t>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415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المنطق الرياضي 3 </vt:lpstr>
      <vt:lpstr>المنطق الرياضي</vt:lpstr>
      <vt:lpstr>المنطق الرياضي</vt:lpstr>
      <vt:lpstr>المنطق الرياضي</vt:lpstr>
      <vt:lpstr>المنطق الرياضي</vt:lpstr>
      <vt:lpstr>المنطق الرياضي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المنطق الرياضي ,تعريفه 3 </dc:title>
  <dc:creator>علي</dc:creator>
  <cp:lastModifiedBy>علي</cp:lastModifiedBy>
  <cp:revision>2</cp:revision>
  <dcterms:created xsi:type="dcterms:W3CDTF">2020-12-19T22:21:47Z</dcterms:created>
  <dcterms:modified xsi:type="dcterms:W3CDTF">2020-12-20T12:00:26Z</dcterms:modified>
</cp:coreProperties>
</file>